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3"/>
  </p:sldMasterIdLst>
  <p:notesMasterIdLst>
    <p:notesMasterId r:id="rId21"/>
  </p:notesMasterIdLst>
  <p:sldIdLst>
    <p:sldId id="257" r:id="rId4"/>
    <p:sldId id="338" r:id="rId5"/>
    <p:sldId id="339" r:id="rId6"/>
    <p:sldId id="314" r:id="rId7"/>
    <p:sldId id="337" r:id="rId8"/>
    <p:sldId id="328" r:id="rId9"/>
    <p:sldId id="329" r:id="rId10"/>
    <p:sldId id="333" r:id="rId11"/>
    <p:sldId id="319" r:id="rId12"/>
    <p:sldId id="330" r:id="rId13"/>
    <p:sldId id="331" r:id="rId14"/>
    <p:sldId id="326" r:id="rId15"/>
    <p:sldId id="332" r:id="rId16"/>
    <p:sldId id="327" r:id="rId17"/>
    <p:sldId id="324" r:id="rId18"/>
    <p:sldId id="258" r:id="rId19"/>
    <p:sldId id="31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60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121" d="100"/>
          <a:sy n="121" d="100"/>
        </p:scale>
        <p:origin x="13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66EC82-5931-4BEA-BE0C-476C974D3CC8}" type="datetimeFigureOut">
              <a:rPr lang="en-GB"/>
              <a:pPr>
                <a:defRPr/>
              </a:pPr>
              <a:t>14/09/2020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B3E632-236F-4344-BC39-2976231DAE5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7238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A92E45-3488-477A-8DDD-47FA4BE061D9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7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800E4-F310-4C83-9DF3-57F291E53A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756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7A8D-C8A5-4A92-9E3F-BB5653E46B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37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70D8B-3981-482F-92EE-2911DB65C9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427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70C05-F085-4013-8DCB-F4F20C1934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203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72A54-1CF8-4F63-8ABE-3618767BED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386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67B5-536E-4992-BA1E-9B4CB80FF9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061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8E091-ECA1-4A02-8F55-B2AB95BCAF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909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48294-34BC-497F-9D3F-5ACEC39A7D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091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FBD87-DCED-40EC-BBC9-C97C360715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654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DA70-F246-41A6-900C-F24B544182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620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43D5-6CFE-429E-8465-3A03A32FCD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636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A67F0C-085A-4B1B-AD08-641EA9303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05000"/>
            <a:ext cx="7772400" cy="5516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Year 2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very warm welcome to all our parents from the Year 2 team. 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Skylarks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 Davies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Mrs Foster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English, Mrs Wheeler, Mrs Pacey and Mrs Kent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Goldfinches-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Mrs. Hines and Ms. Bush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 King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Bush will cover leadership time on a Wednesday afternoon.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 Bush and Premier Sport will be covering PPA for both classes on a Wednesday afternoon.</a:t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181600"/>
            <a:ext cx="1219200" cy="1463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381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0"/>
            <a:ext cx="13541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Skylark Bird Facts | Alauda Arvensis - The RSP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8" t="19450" r="24075" b="18640"/>
          <a:stretch>
            <a:fillRect/>
          </a:stretch>
        </p:blipFill>
        <p:spPr bwMode="auto">
          <a:xfrm>
            <a:off x="4257675" y="1447800"/>
            <a:ext cx="8302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GB" sz="3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Spellings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will start off by revisiting some of the Phase 5 phonemes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year 1 spelling objectives from the summer term.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Topic words</a:t>
            </a:r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Handwriting 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Cursive letter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Phonics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will do the phonics screening check in the second half of the autumn term.</a:t>
            </a: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2586038"/>
            <a:ext cx="225425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endParaRPr lang="en-GB" sz="3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17638"/>
            <a:ext cx="62198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33400" y="457200"/>
            <a:ext cx="6907213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en-US" sz="3600" u="sng" dirty="0" smtClean="0"/>
              <a:t>Mathematics</a:t>
            </a:r>
          </a:p>
          <a:p>
            <a:pPr algn="ctr"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 smtClean="0"/>
              <a:t>Some year 1 summer objectives will be revisited.</a:t>
            </a:r>
          </a:p>
          <a:p>
            <a:pPr algn="ctr">
              <a:defRPr/>
            </a:pPr>
            <a:endParaRPr lang="en-GB" alt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2, 5 and 10 times tables</a:t>
            </a:r>
          </a:p>
          <a:p>
            <a:pPr lvl="1" indent="0">
              <a:defRPr/>
            </a:pPr>
            <a:endParaRPr lang="en-GB" alt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Place value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Addition and subtraction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Multiplication and division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Cross-curricular maths</a:t>
            </a:r>
          </a:p>
        </p:txBody>
      </p:sp>
      <p:pic>
        <p:nvPicPr>
          <p:cNvPr id="14339" name="Picture 5" descr="http://www.werrington.cornwall.sch.uk/storage/maths.jpg?__SQUARESPACE_CACHEVERSION=12607395804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24400"/>
            <a:ext cx="1843088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117725"/>
            <a:ext cx="2447925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2286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u="sng"/>
              <a:t>Mathematics</a:t>
            </a:r>
          </a:p>
          <a:p>
            <a:endParaRPr lang="en-GB" altLang="en-US" sz="2400"/>
          </a:p>
          <a:p>
            <a:r>
              <a:rPr lang="en-GB" altLang="en-US" sz="2400"/>
              <a:t>Information for supporting your child at home is on our school website including the calculation policy.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1493838" y="5562600"/>
            <a:ext cx="600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Parents – homework help – helping at home with maths</a:t>
            </a:r>
          </a:p>
          <a:p>
            <a:endParaRPr lang="en-GB" altLang="en-US"/>
          </a:p>
          <a:p>
            <a:r>
              <a:rPr lang="en-GB" altLang="en-US"/>
              <a:t>http://www.thebellbird.cambs.sch.uk/homework-help/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562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endParaRPr lang="en-GB" sz="3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Monday and Wednesday</a:t>
            </a:r>
          </a:p>
          <a:p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Children to come into school on these days in their PE kit.</a:t>
            </a:r>
          </a:p>
          <a:p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PE kit needs to be in the school colours. Suitable footwear is necessary.</a:t>
            </a:r>
          </a:p>
          <a:p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Swimming in the summer term</a:t>
            </a:r>
          </a:p>
          <a:p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Long hair tied back and earrings removed or covered up</a:t>
            </a:r>
          </a:p>
          <a:p>
            <a:r>
              <a:rPr lang="en-GB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Avoid laces!</a:t>
            </a:r>
          </a:p>
          <a:p>
            <a:endParaRPr lang="en-GB" altLang="en-US" sz="3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9525" y="-19050"/>
            <a:ext cx="8229600" cy="7048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Home Learning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10200" y="2209800"/>
            <a:ext cx="1219200" cy="3810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6705600" y="1938338"/>
            <a:ext cx="151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/>
              <a:t>Spellings</a:t>
            </a:r>
          </a:p>
        </p:txBody>
      </p:sp>
      <p:pic>
        <p:nvPicPr>
          <p:cNvPr id="1843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19375"/>
            <a:ext cx="14430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609600"/>
            <a:ext cx="4257675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8534400" cy="3354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800" u="sng" kern="0" dirty="0"/>
              <a:t>Any Questions?</a:t>
            </a:r>
          </a:p>
          <a:p>
            <a:pPr algn="ctr" eaLnBrk="1" hangingPunct="1">
              <a:defRPr/>
            </a:pPr>
            <a:endParaRPr lang="en-GB" sz="2400" u="sng" kern="0" dirty="0"/>
          </a:p>
          <a:p>
            <a:pPr algn="ctr" eaLnBrk="1" hangingPunct="1">
              <a:defRPr/>
            </a:pPr>
            <a:r>
              <a:rPr lang="en-GB" sz="2000" kern="0" dirty="0"/>
              <a:t>Thank you for attending this meeting and we look forward</a:t>
            </a:r>
          </a:p>
          <a:p>
            <a:pPr algn="ctr" eaLnBrk="1" hangingPunct="1">
              <a:defRPr/>
            </a:pPr>
            <a:r>
              <a:rPr lang="en-GB" sz="2000" kern="0" dirty="0"/>
              <a:t> to an exciting year ahead!</a:t>
            </a:r>
          </a:p>
          <a:p>
            <a:pPr algn="ctr" eaLnBrk="1" hangingPunct="1">
              <a:defRPr/>
            </a:pPr>
            <a:endParaRPr lang="en-GB" sz="2000" kern="0" dirty="0"/>
          </a:p>
          <a:p>
            <a:pPr algn="ctr" eaLnBrk="1" hangingPunct="1">
              <a:defRPr/>
            </a:pPr>
            <a:r>
              <a:rPr lang="en-GB" sz="2000" kern="0" dirty="0"/>
              <a:t>The home learning tasks, topic web and this presentation will be on the school website.</a:t>
            </a:r>
          </a:p>
          <a:p>
            <a:pPr algn="ctr" eaLnBrk="1" hangingPunct="1">
              <a:defRPr/>
            </a:pPr>
            <a:endParaRPr lang="en-GB" sz="2000" kern="0" dirty="0"/>
          </a:p>
          <a:p>
            <a:pPr algn="ctr" eaLnBrk="1" hangingPunct="1">
              <a:defRPr/>
            </a:pPr>
            <a:r>
              <a:rPr lang="en-GB" sz="2000" kern="0" dirty="0"/>
              <a:t>If you have any questions please e-mail the office and we will create a FAQ page that will be made accessible to parents following the meeting.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52400" y="4267200"/>
            <a:ext cx="83058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en-GB" altLang="en-US" sz="1600">
              <a:latin typeface="XCCW Joined 22a" pitchFamily="66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GB" altLang="en-US" sz="1600">
                <a:latin typeface="XCCW Joined 22a" pitchFamily="66" charset="0"/>
              </a:rPr>
              <a:t> </a:t>
            </a:r>
            <a:endParaRPr lang="en-GB" altLang="en-US" sz="1800">
              <a:latin typeface="XCCW Joined 22a" pitchFamily="66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000250" cy="240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381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Coronavirus Precautions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handwashing – children will be expected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wash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sanitise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their hands every time they enter and leave the classroom.​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a staff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for cleaning toilets, contact points and classrooms regularly, during the course of the day, additional to normal cleaning.​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whole-school assemblies at present. For now, we will have class and year group assemblies.​ We may plan whole school events but these will be through zoom in our separate classrooms for the foreseeable future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Celebration assembly on a Friday takes place as a key stage over Zoom.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GB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Coronavirus Precautions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to have their lunch in the hall.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FLASH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 take place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Skylarks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class.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Both year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classes will constitute as one bubble; they can work, play and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socialise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without the need for social distancing. However, following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DfE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guidance, physical contact will still be discouraged.</a:t>
            </a:r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924800" cy="754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/>
              <a:t>Preparing the children for learning in Year 2</a:t>
            </a:r>
          </a:p>
          <a:p>
            <a:pPr>
              <a:defRPr/>
            </a:pPr>
            <a:endParaRPr lang="en-GB" sz="2400" u="sng" dirty="0"/>
          </a:p>
          <a:p>
            <a:pPr>
              <a:defRPr/>
            </a:pPr>
            <a:r>
              <a:rPr lang="en-GB" sz="2000" dirty="0"/>
              <a:t>We expect the children to be independent and to be able to organise:</a:t>
            </a:r>
          </a:p>
          <a:p>
            <a:pPr>
              <a:defRPr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Reading folder/reading record books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Water bottle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Fasten own clothing. Please do not provide children with lace up shoes if they are unable to tie their laces.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Long hair should be tied back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Stud earrings covered with tape or removed for PE days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Homework and letters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Label everything (fabric labels if possible)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  <a:p>
            <a:pPr>
              <a:defRPr/>
            </a:pPr>
            <a:r>
              <a:rPr lang="en-GB" sz="2000" dirty="0"/>
              <a:t>Please leave your child at the gate every morning at 8.55am.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If you need to speak with us, it is best to arrange a telephone call via the office.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Bringing Equipment into School</a:t>
            </a:r>
            <a:endParaRPr lang="en-GB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Please limit the amount of equipment the children bring into school.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Children can bring in their own named, small bottles of hand sanitiser.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Children need to come into school on a Monday and a Wednesday wearing suitable PE kit. 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Please detach items such as key rings from school bags and book bags.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No stationery needs to be sent in. We will provide all of this for the children.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Named water bottles need to be sent in and taken home each day.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924800" cy="218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52400"/>
          <a:ext cx="7924800" cy="627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2800">
                  <a:extLst>
                    <a:ext uri="{9D8B030D-6E8A-4147-A177-3AD203B41FA5}"/>
                  </a:extLst>
                </a:gridCol>
                <a:gridCol w="4572000">
                  <a:extLst>
                    <a:ext uri="{9D8B030D-6E8A-4147-A177-3AD203B41FA5}"/>
                  </a:extLst>
                </a:gridCol>
              </a:tblGrid>
              <a:tr h="388135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latin typeface="Comic Sans MS" pitchFamily="66" charset="0"/>
                        </a:rPr>
                        <a:t>Time</a:t>
                      </a:r>
                      <a:endParaRPr lang="en-GB" sz="1800" b="0" dirty="0">
                        <a:latin typeface="Comic Sans MS" pitchFamily="66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latin typeface="Comic Sans MS" pitchFamily="66" charset="0"/>
                        </a:rPr>
                        <a:t>Lesson</a:t>
                      </a:r>
                      <a:endParaRPr lang="en-GB" sz="1800" b="0" dirty="0">
                        <a:latin typeface="Comic Sans MS" pitchFamily="66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64012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8.55-9.10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Registration, morning work and book changing.</a:t>
                      </a: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60911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9.10-9.45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Guided reading and phonic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intervention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9359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9.45-10.15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93592">
                <a:tc>
                  <a:txBody>
                    <a:bodyPr/>
                    <a:lstStyle/>
                    <a:p>
                      <a:r>
                        <a:rPr lang="en-GB" sz="18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10.15-10.40</a:t>
                      </a:r>
                      <a:endParaRPr lang="en-GB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Playtime </a:t>
                      </a:r>
                      <a:endParaRPr lang="en-GB" sz="1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9359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10.40-10.45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time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9359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10.45-11.45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9359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11.45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12.25</a:t>
                      </a:r>
                      <a:endParaRPr lang="en-GB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</a:t>
                      </a:r>
                      <a:endParaRPr lang="en-GB" sz="1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409113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12.25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1.00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Spelling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handwriting</a:t>
                      </a: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67922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2.00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Topic/Science/ICT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PE/Music/RE/PSHE/</a:t>
                      </a: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2.20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Playtime</a:t>
                      </a: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41203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2.20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2.45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Topic/Science/ICT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PE/Music/RE/PSHE/</a:t>
                      </a: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93592">
                <a:tc>
                  <a:txBody>
                    <a:bodyPr/>
                    <a:lstStyle/>
                    <a:p>
                      <a:r>
                        <a:rPr lang="en-GB" sz="18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2.45</a:t>
                      </a:r>
                      <a:r>
                        <a:rPr lang="en-GB" sz="18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3.05</a:t>
                      </a:r>
                      <a:endParaRPr lang="en-GB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Assembly/story (in year group bubble)</a:t>
                      </a:r>
                      <a:endParaRPr lang="en-GB" sz="1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  <a:tr h="393592">
                <a:tc>
                  <a:txBody>
                    <a:bodyPr/>
                    <a:lstStyle/>
                    <a:p>
                      <a:r>
                        <a:rPr lang="en-GB" sz="18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</a:t>
                      </a:r>
                      <a:endParaRPr lang="en-GB" sz="18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tc>
                  <a:txBody>
                    <a:bodyPr/>
                    <a:lstStyle/>
                    <a:p>
                      <a:r>
                        <a:rPr lang="en-GB" sz="1800" i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Hometime</a:t>
                      </a:r>
                      <a:endParaRPr lang="en-GB" sz="18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2" marB="45732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924800" cy="218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/>
              <a:t>Our curriculum</a:t>
            </a:r>
            <a:endParaRPr lang="en-GB" sz="2000" dirty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400" dirty="0"/>
          </a:p>
        </p:txBody>
      </p:sp>
      <p:pic>
        <p:nvPicPr>
          <p:cNvPr id="921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04888"/>
            <a:ext cx="7905750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in Year 2</a:t>
            </a:r>
            <a:endParaRPr lang="en-GB" sz="3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Reading continues to be at the heart of the English curriculum.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Reading Record Books – need to be brought in to school every day.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Please keep the record books in the clear plastic zip folder (cardboard folders may be used initially)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The children can have either one chapter book or two picture books for up to two weeks.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Books will be changed once a week on the same day each week.</a:t>
            </a:r>
          </a:p>
          <a:p>
            <a:endParaRPr lang="en-GB" altLang="en-US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in Year 2</a:t>
            </a:r>
            <a:endParaRPr lang="en-GB" sz="3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Please listen to your child read for at least 15 – 20 minutes most days.</a:t>
            </a:r>
          </a:p>
          <a:p>
            <a:pPr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Guided reading with the teacher or teaching assistant will take place at least once a week.</a:t>
            </a:r>
          </a:p>
          <a:p>
            <a:pPr marL="114300" indent="0">
              <a:buFont typeface="Arial" panose="020B0604020202020204" pitchFamily="34" charset="0"/>
              <a:buNone/>
              <a:defRPr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112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31305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2003B759CE54D95143C3B1C53EE33" ma:contentTypeVersion="11" ma:contentTypeDescription="Create a new document." ma:contentTypeScope="" ma:versionID="2c0b71e50c2d10faca6d8615276d9ec4">
  <xsd:schema xmlns:xsd="http://www.w3.org/2001/XMLSchema" xmlns:xs="http://www.w3.org/2001/XMLSchema" xmlns:p="http://schemas.microsoft.com/office/2006/metadata/properties" xmlns:ns2="877f4b6c-3e99-4e5f-92c1-2cfa222349bc" xmlns:ns3="6edd0292-6970-4739-a1cd-54958a61999e" targetNamespace="http://schemas.microsoft.com/office/2006/metadata/properties" ma:root="true" ma:fieldsID="0924478d270c1f982dd67581acdfc721" ns2:_="" ns3:_="">
    <xsd:import namespace="877f4b6c-3e99-4e5f-92c1-2cfa222349bc"/>
    <xsd:import namespace="6edd0292-6970-4739-a1cd-54958a619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f4b6c-3e99-4e5f-92c1-2cfa222349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d0292-6970-4739-a1cd-54958a619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95204C-680A-4464-953A-1FA3DADF7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f4b6c-3e99-4e5f-92c1-2cfa222349bc"/>
    <ds:schemaRef ds:uri="6edd0292-6970-4739-a1cd-54958a6199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4A9A44-4968-45D0-B1EE-A71F63969981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6edd0292-6970-4739-a1cd-54958a61999e"/>
    <ds:schemaRef ds:uri="877f4b6c-3e99-4e5f-92c1-2cfa222349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1005</TotalTime>
  <Words>624</Words>
  <Application>Microsoft Office PowerPoint</Application>
  <PresentationFormat>On-screen Show (4:3)</PresentationFormat>
  <Paragraphs>132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</vt:lpstr>
      <vt:lpstr>Calibri</vt:lpstr>
      <vt:lpstr>Comic Sans MS</vt:lpstr>
      <vt:lpstr>Wingdings 2</vt:lpstr>
      <vt:lpstr>XCCW Joined 22a</vt:lpstr>
      <vt:lpstr>Adjacency</vt:lpstr>
      <vt:lpstr>Welcome to Year 2  A very warm welcome to all our parents from the Year 2 team.   Skylarks-  Miss Davies and Mrs Foster Ms. English, Mrs Wheeler, Mrs Pacey and Mrs Kent   Goldfinches- Mrs. Hines and Ms. Bush Mrs King Ms. Bush will cover leadership time on a Wednesday afternoon.  Ms Bush and Premier Sport will be covering PPA for both classes on a Wednesday afternoon.   </vt:lpstr>
      <vt:lpstr>Coronavirus Precautions</vt:lpstr>
      <vt:lpstr>Coronavirus Precautions</vt:lpstr>
      <vt:lpstr>PowerPoint Presentation</vt:lpstr>
      <vt:lpstr>Bringing Equipment into School</vt:lpstr>
      <vt:lpstr>PowerPoint Presentation</vt:lpstr>
      <vt:lpstr>PowerPoint Presentation</vt:lpstr>
      <vt:lpstr>Reading in Year 2</vt:lpstr>
      <vt:lpstr>Reading in Year 2</vt:lpstr>
      <vt:lpstr>English</vt:lpstr>
      <vt:lpstr>Writing</vt:lpstr>
      <vt:lpstr>PowerPoint Presentation</vt:lpstr>
      <vt:lpstr>PowerPoint Presentation</vt:lpstr>
      <vt:lpstr>PowerPoint Presentation</vt:lpstr>
      <vt:lpstr>PE</vt:lpstr>
      <vt:lpstr>Home Learning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Baslington Diane</cp:lastModifiedBy>
  <cp:revision>130</cp:revision>
  <cp:lastPrinted>1601-01-01T00:00:00Z</cp:lastPrinted>
  <dcterms:created xsi:type="dcterms:W3CDTF">1601-01-01T00:00:00Z</dcterms:created>
  <dcterms:modified xsi:type="dcterms:W3CDTF">2020-09-14T09:53:37Z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